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78" r:id="rId4"/>
    <p:sldId id="295" r:id="rId5"/>
    <p:sldId id="296" r:id="rId6"/>
    <p:sldId id="297" r:id="rId7"/>
    <p:sldId id="299" r:id="rId8"/>
    <p:sldId id="300" r:id="rId9"/>
    <p:sldId id="298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Ubuntu" panose="020B0504030602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63393"/>
    <a:srgbClr val="135898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91823" autoAdjust="0"/>
  </p:normalViewPr>
  <p:slideViewPr>
    <p:cSldViewPr snapToGrid="0" showGuides="1">
      <p:cViewPr varScale="1">
        <p:scale>
          <a:sx n="72" d="100"/>
          <a:sy n="72" d="100"/>
        </p:scale>
        <p:origin x="65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2080047" y="0"/>
            <a:ext cx="8072670" cy="20882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80925" y="2706130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26752" y="3001311"/>
            <a:ext cx="69391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Ubuntu" panose="020B0504030602030204" pitchFamily="34" charset="0"/>
              </a:rPr>
              <a:t>The Complete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SQL </a:t>
            </a:r>
            <a:r>
              <a:rPr lang="en-US" sz="5400" dirty="0" smtClean="0">
                <a:latin typeface="Ubuntu" panose="020B0504030602030204" pitchFamily="34" charset="0"/>
              </a:rPr>
              <a:t>Masterclass</a:t>
            </a:r>
          </a:p>
          <a:p>
            <a:r>
              <a:rPr lang="en-US" sz="5400" dirty="0" smtClean="0">
                <a:latin typeface="Ubuntu" panose="020B0504030602030204" pitchFamily="34" charset="0"/>
              </a:rPr>
              <a:t>For Data Analytics</a:t>
            </a:r>
            <a:endParaRPr lang="en-US" sz="5400" dirty="0">
              <a:latin typeface="Ubuntu" panose="020B0504030602030204" pitchFamily="34" charset="0"/>
            </a:endParaRPr>
          </a:p>
        </p:txBody>
      </p:sp>
      <p:pic>
        <p:nvPicPr>
          <p:cNvPr id="1026" name="Picture 2" descr="Image result for postgresql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58" y="2955462"/>
            <a:ext cx="2662528" cy="27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– Business Insights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387545" y="1767016"/>
            <a:ext cx="49427" cy="396651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6" t="6906" r="5096" b="13773"/>
          <a:stretch/>
        </p:blipFill>
        <p:spPr>
          <a:xfrm>
            <a:off x="466125" y="1767019"/>
            <a:ext cx="4442942" cy="39665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84108" y="1511200"/>
            <a:ext cx="627723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latin typeface="Ubuntu" panose="020B0504030602030204" pitchFamily="34" charset="0"/>
              </a:rPr>
              <a:t>John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Ubuntu" panose="020B0504030602030204" pitchFamily="34" charset="0"/>
              </a:rPr>
              <a:t>Head Business Insights, </a:t>
            </a:r>
            <a:r>
              <a:rPr lang="en-US" b="1" dirty="0" err="1" smtClean="0">
                <a:latin typeface="Ubuntu" panose="020B0504030602030204" pitchFamily="34" charset="0"/>
              </a:rPr>
              <a:t>ECart</a:t>
            </a:r>
            <a:endParaRPr lang="en-US" b="1" dirty="0" smtClean="0">
              <a:latin typeface="Ubuntu" panose="020B0504030602030204" pitchFamily="34" charset="0"/>
            </a:endParaRPr>
          </a:p>
          <a:p>
            <a:endParaRPr lang="en-US" dirty="0" smtClean="0">
              <a:latin typeface="Ubuntu" panose="020B0504030602030204" pitchFamily="34" charset="0"/>
            </a:endParaRPr>
          </a:p>
          <a:p>
            <a:endParaRPr lang="en-US" dirty="0" smtClean="0">
              <a:latin typeface="Ubuntu" panose="020B0504030602030204" pitchFamily="34" charset="0"/>
            </a:endParaRPr>
          </a:p>
          <a:p>
            <a:pPr algn="just"/>
            <a:r>
              <a:rPr lang="en-US" sz="1600" dirty="0">
                <a:latin typeface="Ubuntu" panose="020B0504030602030204" pitchFamily="34" charset="0"/>
              </a:rPr>
              <a:t>As a data analytics professional, </a:t>
            </a:r>
            <a:r>
              <a:rPr lang="en-US" sz="1600" dirty="0" smtClean="0">
                <a:latin typeface="Ubuntu" panose="020B0504030602030204" pitchFamily="34" charset="0"/>
              </a:rPr>
              <a:t>John </a:t>
            </a:r>
            <a:r>
              <a:rPr lang="en-US" sz="1600" dirty="0">
                <a:latin typeface="Ubuntu" panose="020B0504030602030204" pitchFamily="34" charset="0"/>
              </a:rPr>
              <a:t>has played leadership roles in setting up data analytics environment for </a:t>
            </a:r>
            <a:r>
              <a:rPr lang="en-US" sz="1600" dirty="0" err="1" smtClean="0">
                <a:latin typeface="Ubuntu" panose="020B0504030602030204" pitchFamily="34" charset="0"/>
              </a:rPr>
              <a:t>ECart</a:t>
            </a:r>
            <a:r>
              <a:rPr lang="en-US" sz="1600" dirty="0" smtClean="0">
                <a:latin typeface="Ubuntu" panose="020B0504030602030204" pitchFamily="34" charset="0"/>
              </a:rPr>
              <a:t> </a:t>
            </a:r>
            <a:r>
              <a:rPr lang="en-US" sz="1600" dirty="0">
                <a:latin typeface="Ubuntu" panose="020B0504030602030204" pitchFamily="34" charset="0"/>
              </a:rPr>
              <a:t>and leveraging it for downstream analytics managing entire customer lifecycle from prospecting to retention. He comes with a combination of strong management skills, decision analytic and delivery experience</a:t>
            </a:r>
            <a:r>
              <a:rPr lang="en-US" sz="1600" dirty="0" smtClean="0">
                <a:latin typeface="Ubuntu" panose="020B0504030602030204" pitchFamily="34" charset="0"/>
              </a:rPr>
              <a:t>.</a:t>
            </a:r>
            <a:endParaRPr lang="en-US" sz="1600" dirty="0">
              <a:latin typeface="Ubuntu" panose="020B0504030602030204" pitchFamily="34" charset="0"/>
            </a:endParaRPr>
          </a:p>
          <a:p>
            <a:endParaRPr lang="en-US" dirty="0" smtClean="0"/>
          </a:p>
          <a:p>
            <a:r>
              <a:rPr lang="en-US" dirty="0" smtClean="0"/>
              <a:t>John is also known as SQL Ninja for his exceptional skills and knowledge of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637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Lisa – </a:t>
            </a:r>
            <a:r>
              <a:rPr lang="en-US" dirty="0"/>
              <a:t>Marketing Manager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387545" y="1767016"/>
            <a:ext cx="49427" cy="396651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94603" y="5311978"/>
            <a:ext cx="3664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Ubuntu" panose="020B0504030602030204" pitchFamily="34" charset="0"/>
              </a:rPr>
              <a:t>Lisa</a:t>
            </a:r>
          </a:p>
          <a:p>
            <a:pPr algn="ctr"/>
            <a:r>
              <a:rPr lang="en-US" sz="1400" dirty="0" smtClean="0">
                <a:latin typeface="Ubuntu" panose="020B0504030602030204" pitchFamily="34" charset="0"/>
              </a:rPr>
              <a:t>Marketing Manager, </a:t>
            </a:r>
            <a:r>
              <a:rPr lang="en-US" sz="1600" b="1" dirty="0" err="1" smtClean="0">
                <a:latin typeface="Ubuntu" panose="020B0504030602030204" pitchFamily="34" charset="0"/>
              </a:rPr>
              <a:t>ECart</a:t>
            </a:r>
            <a:endParaRPr lang="en-US" sz="1600" b="1" dirty="0" smtClean="0">
              <a:latin typeface="Ubuntu" panose="020B05040306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3" t="3604" r="12222" b="16937"/>
          <a:stretch/>
        </p:blipFill>
        <p:spPr>
          <a:xfrm>
            <a:off x="1047010" y="1469739"/>
            <a:ext cx="3759648" cy="3966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2"/>
          <a:stretch/>
        </p:blipFill>
        <p:spPr>
          <a:xfrm flipH="1">
            <a:off x="5700179" y="1301969"/>
            <a:ext cx="6266012" cy="4134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9763" y="2001079"/>
            <a:ext cx="50398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 John,</a:t>
            </a:r>
          </a:p>
          <a:p>
            <a:endParaRPr lang="en-US" sz="400" dirty="0"/>
          </a:p>
          <a:p>
            <a:r>
              <a:rPr lang="en-US" dirty="0" smtClean="0"/>
              <a:t>For my new marketing campaign, please help me find the number of customer who belong to the below three categories in all the four regions.</a:t>
            </a:r>
          </a:p>
          <a:p>
            <a:endParaRPr lang="en-US" sz="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Less than 36 years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Between 36 to 54 years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Above 54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9744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 – Supply Chain Manager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387545" y="1767016"/>
            <a:ext cx="49427" cy="396651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94603" y="5311978"/>
            <a:ext cx="3664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Ubuntu" panose="020B0504030602030204" pitchFamily="34" charset="0"/>
              </a:rPr>
              <a:t>Sam</a:t>
            </a:r>
          </a:p>
          <a:p>
            <a:pPr algn="ctr"/>
            <a:r>
              <a:rPr lang="en-US" sz="1400" dirty="0" smtClean="0">
                <a:latin typeface="Ubuntu" panose="020B0504030602030204" pitchFamily="34" charset="0"/>
              </a:rPr>
              <a:t>Supply Chain Manager, </a:t>
            </a:r>
            <a:r>
              <a:rPr lang="en-US" sz="1600" b="1" dirty="0" err="1" smtClean="0">
                <a:latin typeface="Ubuntu" panose="020B0504030602030204" pitchFamily="34" charset="0"/>
              </a:rPr>
              <a:t>ECart</a:t>
            </a:r>
            <a:endParaRPr lang="en-US" sz="1600" b="1" dirty="0" smtClean="0">
              <a:latin typeface="Ubuntu" panose="020B0504030602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2"/>
          <a:stretch/>
        </p:blipFill>
        <p:spPr>
          <a:xfrm flipH="1">
            <a:off x="5700179" y="1301969"/>
            <a:ext cx="6266012" cy="4134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3809" y="2120348"/>
            <a:ext cx="475753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 John,</a:t>
            </a:r>
          </a:p>
          <a:p>
            <a:endParaRPr lang="en-US" sz="700" dirty="0"/>
          </a:p>
          <a:p>
            <a:r>
              <a:rPr lang="en-US" dirty="0" smtClean="0"/>
              <a:t>I am facing issues in managing the inventory in my South and East warehouse. Please help me with the following information</a:t>
            </a:r>
          </a:p>
          <a:p>
            <a:endParaRPr lang="en-US" sz="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Top 5 selling products in </a:t>
            </a:r>
            <a:r>
              <a:rPr lang="en-US" dirty="0"/>
              <a:t>E</a:t>
            </a:r>
            <a:r>
              <a:rPr lang="en-US" dirty="0" smtClean="0"/>
              <a:t>ast region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5 least selling product in South region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7" r="16956" b="16329"/>
          <a:stretch/>
        </p:blipFill>
        <p:spPr>
          <a:xfrm>
            <a:off x="1257583" y="1246193"/>
            <a:ext cx="3338504" cy="41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792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7488" b="13237"/>
          <a:stretch/>
        </p:blipFill>
        <p:spPr>
          <a:xfrm>
            <a:off x="4872424" y="1385853"/>
            <a:ext cx="1974575" cy="2076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84"/>
          <a:stretch/>
        </p:blipFill>
        <p:spPr>
          <a:xfrm>
            <a:off x="8621313" y="3789543"/>
            <a:ext cx="1944757" cy="1532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52"/>
          <a:stretch/>
        </p:blipFill>
        <p:spPr>
          <a:xfrm>
            <a:off x="1375329" y="3922644"/>
            <a:ext cx="1722783" cy="14565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3"/>
          <a:stretch/>
        </p:blipFill>
        <p:spPr>
          <a:xfrm>
            <a:off x="4822730" y="3789543"/>
            <a:ext cx="2073965" cy="17227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30163" y="5446067"/>
            <a:ext cx="22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Customer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753154" y="5441785"/>
            <a:ext cx="22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Product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8487134" y="5441785"/>
            <a:ext cx="2213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Sales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207026" y="3424493"/>
            <a:ext cx="1615704" cy="1131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8" idx="1"/>
          </p:cNvCxnSpPr>
          <p:nvPr/>
        </p:nvCxnSpPr>
        <p:spPr>
          <a:xfrm>
            <a:off x="6896695" y="3424493"/>
            <a:ext cx="1724618" cy="1131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2"/>
            <a:endCxn id="12" idx="0"/>
          </p:cNvCxnSpPr>
          <p:nvPr/>
        </p:nvCxnSpPr>
        <p:spPr>
          <a:xfrm>
            <a:off x="5859712" y="3462163"/>
            <a:ext cx="1" cy="3273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4162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Lisa – </a:t>
            </a:r>
            <a:r>
              <a:rPr lang="en-US" dirty="0"/>
              <a:t>Marketing Manager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387545" y="1767016"/>
            <a:ext cx="49427" cy="396651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94603" y="5311978"/>
            <a:ext cx="3664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Ubuntu" panose="020B0504030602030204" pitchFamily="34" charset="0"/>
              </a:rPr>
              <a:t>Lisa</a:t>
            </a:r>
          </a:p>
          <a:p>
            <a:pPr algn="ctr"/>
            <a:r>
              <a:rPr lang="en-US" sz="1400" dirty="0" smtClean="0">
                <a:latin typeface="Ubuntu" panose="020B0504030602030204" pitchFamily="34" charset="0"/>
              </a:rPr>
              <a:t>Marketing Manager, </a:t>
            </a:r>
            <a:r>
              <a:rPr lang="en-US" sz="1600" b="1" dirty="0" err="1" smtClean="0">
                <a:latin typeface="Ubuntu" panose="020B0504030602030204" pitchFamily="34" charset="0"/>
              </a:rPr>
              <a:t>ECart</a:t>
            </a:r>
            <a:endParaRPr lang="en-US" sz="1600" b="1" dirty="0" smtClean="0">
              <a:latin typeface="Ubuntu" panose="020B0504030602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3" t="3604" r="12222" b="16937"/>
          <a:stretch/>
        </p:blipFill>
        <p:spPr>
          <a:xfrm>
            <a:off x="1047010" y="1469739"/>
            <a:ext cx="3759648" cy="3966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2"/>
          <a:stretch/>
        </p:blipFill>
        <p:spPr>
          <a:xfrm flipH="1">
            <a:off x="5700179" y="1301969"/>
            <a:ext cx="6266012" cy="4134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49763" y="2001079"/>
            <a:ext cx="50398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 John,</a:t>
            </a:r>
          </a:p>
          <a:p>
            <a:endParaRPr lang="en-US" sz="400" dirty="0"/>
          </a:p>
          <a:p>
            <a:r>
              <a:rPr lang="en-US" dirty="0" smtClean="0"/>
              <a:t>For my new marketing campaign, please help me find the number of customer who belong to the below three categories in all the four regions.</a:t>
            </a:r>
          </a:p>
          <a:p>
            <a:endParaRPr lang="en-US" sz="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Less than 36 years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Between 36 to 54 years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Above 54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351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 – Supply Chain Manager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387545" y="1767016"/>
            <a:ext cx="49427" cy="396651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94603" y="5311978"/>
            <a:ext cx="3664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Ubuntu" panose="020B0504030602030204" pitchFamily="34" charset="0"/>
              </a:rPr>
              <a:t>Sam</a:t>
            </a:r>
          </a:p>
          <a:p>
            <a:pPr algn="ctr"/>
            <a:r>
              <a:rPr lang="en-US" sz="1400" dirty="0" smtClean="0">
                <a:latin typeface="Ubuntu" panose="020B0504030602030204" pitchFamily="34" charset="0"/>
              </a:rPr>
              <a:t>Supply Chain Manager, </a:t>
            </a:r>
            <a:r>
              <a:rPr lang="en-US" sz="1600" b="1" dirty="0" err="1" smtClean="0">
                <a:latin typeface="Ubuntu" panose="020B0504030602030204" pitchFamily="34" charset="0"/>
              </a:rPr>
              <a:t>ECart</a:t>
            </a:r>
            <a:endParaRPr lang="en-US" sz="1600" b="1" dirty="0" smtClean="0">
              <a:latin typeface="Ubuntu" panose="020B0504030602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2"/>
          <a:stretch/>
        </p:blipFill>
        <p:spPr>
          <a:xfrm flipH="1">
            <a:off x="5700179" y="1301969"/>
            <a:ext cx="6266012" cy="4134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3809" y="2120348"/>
            <a:ext cx="475753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 John,</a:t>
            </a:r>
          </a:p>
          <a:p>
            <a:endParaRPr lang="en-US" sz="700" dirty="0"/>
          </a:p>
          <a:p>
            <a:r>
              <a:rPr lang="en-US" dirty="0" smtClean="0"/>
              <a:t>I am facing issues in managing the inventory in my South and East warehouse. Please help me with the following information</a:t>
            </a:r>
          </a:p>
          <a:p>
            <a:endParaRPr lang="en-US" sz="600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Top 5 selling products in </a:t>
            </a:r>
            <a:r>
              <a:rPr lang="en-US" dirty="0"/>
              <a:t>E</a:t>
            </a:r>
            <a:r>
              <a:rPr lang="en-US" dirty="0" smtClean="0"/>
              <a:t>ast region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5 least selling product in South region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7" r="16956" b="16329"/>
          <a:stretch/>
        </p:blipFill>
        <p:spPr>
          <a:xfrm>
            <a:off x="1257583" y="1246193"/>
            <a:ext cx="3338504" cy="419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640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 – Finance </a:t>
            </a:r>
            <a:r>
              <a:rPr lang="en-US" dirty="0"/>
              <a:t>Manager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387545" y="1767016"/>
            <a:ext cx="49427" cy="396651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94603" y="5311978"/>
            <a:ext cx="3664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Ubuntu" panose="020B0504030602030204" pitchFamily="34" charset="0"/>
              </a:rPr>
              <a:t>Tim</a:t>
            </a:r>
          </a:p>
          <a:p>
            <a:pPr algn="ctr"/>
            <a:r>
              <a:rPr lang="en-US" sz="1400" dirty="0" smtClean="0">
                <a:latin typeface="Ubuntu" panose="020B0504030602030204" pitchFamily="34" charset="0"/>
              </a:rPr>
              <a:t>Finance Manager, </a:t>
            </a:r>
            <a:r>
              <a:rPr lang="en-US" sz="1600" b="1" dirty="0" err="1" smtClean="0">
                <a:latin typeface="Ubuntu" panose="020B0504030602030204" pitchFamily="34" charset="0"/>
              </a:rPr>
              <a:t>ECart</a:t>
            </a:r>
            <a:endParaRPr lang="en-US" sz="1600" b="1" dirty="0" smtClean="0">
              <a:latin typeface="Ubuntu" panose="020B0504030602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42"/>
          <a:stretch/>
        </p:blipFill>
        <p:spPr>
          <a:xfrm flipH="1">
            <a:off x="5700179" y="1301969"/>
            <a:ext cx="6266012" cy="4134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3809" y="2120348"/>
            <a:ext cx="4757530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Hello John,</a:t>
            </a:r>
          </a:p>
          <a:p>
            <a:endParaRPr lang="en-US" sz="800" dirty="0"/>
          </a:p>
          <a:p>
            <a:r>
              <a:rPr lang="en-US" dirty="0" smtClean="0"/>
              <a:t>I assessing the effectiveness of our discounting policies. Please help in finding out the below information</a:t>
            </a:r>
          </a:p>
          <a:p>
            <a:endParaRPr lang="en-US" sz="800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revenue loss due to discounts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Total Revenue and Discount for each product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7"/>
          <a:stretch/>
        </p:blipFill>
        <p:spPr>
          <a:xfrm>
            <a:off x="985987" y="1527799"/>
            <a:ext cx="4517246" cy="39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356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3457</TotalTime>
  <Words>330</Words>
  <Application>Microsoft Office PowerPoint</Application>
  <PresentationFormat>Widescreen</PresentationFormat>
  <Paragraphs>62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Calibri</vt:lpstr>
      <vt:lpstr>Century Gothic</vt:lpstr>
      <vt:lpstr>Arial</vt:lpstr>
      <vt:lpstr>Calibri Light</vt:lpstr>
      <vt:lpstr>Ubuntu</vt:lpstr>
      <vt:lpstr>Template</vt:lpstr>
      <vt:lpstr>Custom Design</vt:lpstr>
      <vt:lpstr>PowerPoint Presentation</vt:lpstr>
      <vt:lpstr>Head – Business Insights</vt:lpstr>
      <vt:lpstr>Lisa – Marketing Manager</vt:lpstr>
      <vt:lpstr>Sam – Supply Chain Manager</vt:lpstr>
      <vt:lpstr>Data</vt:lpstr>
      <vt:lpstr>Lisa – Marketing Manager</vt:lpstr>
      <vt:lpstr>Sam – Supply Chain Manager</vt:lpstr>
      <vt:lpstr>Tim – Finance Manager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pukhraj10@gmail.com</dc:creator>
  <cp:lastModifiedBy>Pukhraj Parikh</cp:lastModifiedBy>
  <cp:revision>88</cp:revision>
  <dcterms:created xsi:type="dcterms:W3CDTF">2018-09-26T08:50:40Z</dcterms:created>
  <dcterms:modified xsi:type="dcterms:W3CDTF">2019-01-04T05:53:51Z</dcterms:modified>
</cp:coreProperties>
</file>